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8" r:id="rId3"/>
    <p:sldId id="257" r:id="rId4"/>
    <p:sldId id="260" r:id="rId5"/>
    <p:sldId id="261" r:id="rId6"/>
    <p:sldId id="262" r:id="rId7"/>
    <p:sldId id="264" r:id="rId8"/>
    <p:sldId id="263" r:id="rId9"/>
    <p:sldId id="265" r:id="rId10"/>
    <p:sldId id="266" r:id="rId11"/>
    <p:sldId id="268" r:id="rId12"/>
    <p:sldId id="267" r:id="rId13"/>
    <p:sldId id="269" r:id="rId14"/>
    <p:sldId id="270" r:id="rId15"/>
    <p:sldId id="271" r:id="rId16"/>
    <p:sldId id="272"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01" d="100"/>
          <a:sy n="101" d="100"/>
        </p:scale>
        <p:origin x="294" y="1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A1AE958-EEC4-AA4E-887C-96E6E110F5BD}" type="datetimeFigureOut">
              <a:rPr lang="en-US" smtClean="0"/>
              <a:t>4/6/2018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C99959-BF55-EB4F-A69A-30F3A309701A}" type="slidenum">
              <a:rPr lang="en-US" smtClean="0"/>
              <a:t>‹#›</a:t>
            </a:fld>
            <a:endParaRPr lang="en-US"/>
          </a:p>
        </p:txBody>
      </p:sp>
    </p:spTree>
    <p:extLst>
      <p:ext uri="{BB962C8B-B14F-4D97-AF65-F5344CB8AC3E}">
        <p14:creationId xmlns:p14="http://schemas.microsoft.com/office/powerpoint/2010/main" val="18717250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A1AE958-EEC4-AA4E-887C-96E6E110F5BD}" type="datetimeFigureOut">
              <a:rPr lang="en-US" smtClean="0"/>
              <a:t>4/6/2018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C99959-BF55-EB4F-A69A-30F3A309701A}" type="slidenum">
              <a:rPr lang="en-US" smtClean="0"/>
              <a:t>‹#›</a:t>
            </a:fld>
            <a:endParaRPr lang="en-US"/>
          </a:p>
        </p:txBody>
      </p:sp>
    </p:spTree>
    <p:extLst>
      <p:ext uri="{BB962C8B-B14F-4D97-AF65-F5344CB8AC3E}">
        <p14:creationId xmlns:p14="http://schemas.microsoft.com/office/powerpoint/2010/main" val="33761535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A1AE958-EEC4-AA4E-887C-96E6E110F5BD}" type="datetimeFigureOut">
              <a:rPr lang="en-US" smtClean="0"/>
              <a:t>4/6/2018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C99959-BF55-EB4F-A69A-30F3A309701A}" type="slidenum">
              <a:rPr lang="en-US" smtClean="0"/>
              <a:t>‹#›</a:t>
            </a:fld>
            <a:endParaRPr lang="en-US"/>
          </a:p>
        </p:txBody>
      </p:sp>
    </p:spTree>
    <p:extLst>
      <p:ext uri="{BB962C8B-B14F-4D97-AF65-F5344CB8AC3E}">
        <p14:creationId xmlns:p14="http://schemas.microsoft.com/office/powerpoint/2010/main" val="18693905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A1AE958-EEC4-AA4E-887C-96E6E110F5BD}" type="datetimeFigureOut">
              <a:rPr lang="en-US" smtClean="0"/>
              <a:t>4/6/2018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C99959-BF55-EB4F-A69A-30F3A309701A}" type="slidenum">
              <a:rPr lang="en-US" smtClean="0"/>
              <a:t>‹#›</a:t>
            </a:fld>
            <a:endParaRPr lang="en-US"/>
          </a:p>
        </p:txBody>
      </p:sp>
    </p:spTree>
    <p:extLst>
      <p:ext uri="{BB962C8B-B14F-4D97-AF65-F5344CB8AC3E}">
        <p14:creationId xmlns:p14="http://schemas.microsoft.com/office/powerpoint/2010/main" val="13277734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A1AE958-EEC4-AA4E-887C-96E6E110F5BD}" type="datetimeFigureOut">
              <a:rPr lang="en-US" smtClean="0"/>
              <a:t>4/6/2018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C99959-BF55-EB4F-A69A-30F3A309701A}" type="slidenum">
              <a:rPr lang="en-US" smtClean="0"/>
              <a:t>‹#›</a:t>
            </a:fld>
            <a:endParaRPr lang="en-US"/>
          </a:p>
        </p:txBody>
      </p:sp>
    </p:spTree>
    <p:extLst>
      <p:ext uri="{BB962C8B-B14F-4D97-AF65-F5344CB8AC3E}">
        <p14:creationId xmlns:p14="http://schemas.microsoft.com/office/powerpoint/2010/main" val="18183456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A1AE958-EEC4-AA4E-887C-96E6E110F5BD}" type="datetimeFigureOut">
              <a:rPr lang="en-US" smtClean="0"/>
              <a:t>4/6/2018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C99959-BF55-EB4F-A69A-30F3A309701A}" type="slidenum">
              <a:rPr lang="en-US" smtClean="0"/>
              <a:t>‹#›</a:t>
            </a:fld>
            <a:endParaRPr lang="en-US"/>
          </a:p>
        </p:txBody>
      </p:sp>
    </p:spTree>
    <p:extLst>
      <p:ext uri="{BB962C8B-B14F-4D97-AF65-F5344CB8AC3E}">
        <p14:creationId xmlns:p14="http://schemas.microsoft.com/office/powerpoint/2010/main" val="36568929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A1AE958-EEC4-AA4E-887C-96E6E110F5BD}" type="datetimeFigureOut">
              <a:rPr lang="en-US" smtClean="0"/>
              <a:t>4/6/2018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EC99959-BF55-EB4F-A69A-30F3A309701A}" type="slidenum">
              <a:rPr lang="en-US" smtClean="0"/>
              <a:t>‹#›</a:t>
            </a:fld>
            <a:endParaRPr lang="en-US"/>
          </a:p>
        </p:txBody>
      </p:sp>
    </p:spTree>
    <p:extLst>
      <p:ext uri="{BB962C8B-B14F-4D97-AF65-F5344CB8AC3E}">
        <p14:creationId xmlns:p14="http://schemas.microsoft.com/office/powerpoint/2010/main" val="37185844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A1AE958-EEC4-AA4E-887C-96E6E110F5BD}" type="datetimeFigureOut">
              <a:rPr lang="en-US" smtClean="0"/>
              <a:t>4/6/2018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EC99959-BF55-EB4F-A69A-30F3A309701A}" type="slidenum">
              <a:rPr lang="en-US" smtClean="0"/>
              <a:t>‹#›</a:t>
            </a:fld>
            <a:endParaRPr lang="en-US"/>
          </a:p>
        </p:txBody>
      </p:sp>
    </p:spTree>
    <p:extLst>
      <p:ext uri="{BB962C8B-B14F-4D97-AF65-F5344CB8AC3E}">
        <p14:creationId xmlns:p14="http://schemas.microsoft.com/office/powerpoint/2010/main" val="40570736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1AE958-EEC4-AA4E-887C-96E6E110F5BD}" type="datetimeFigureOut">
              <a:rPr lang="en-US" smtClean="0"/>
              <a:t>4/6/2018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EC99959-BF55-EB4F-A69A-30F3A309701A}" type="slidenum">
              <a:rPr lang="en-US" smtClean="0"/>
              <a:t>‹#›</a:t>
            </a:fld>
            <a:endParaRPr lang="en-US"/>
          </a:p>
        </p:txBody>
      </p:sp>
    </p:spTree>
    <p:extLst>
      <p:ext uri="{BB962C8B-B14F-4D97-AF65-F5344CB8AC3E}">
        <p14:creationId xmlns:p14="http://schemas.microsoft.com/office/powerpoint/2010/main" val="27007968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A1AE958-EEC4-AA4E-887C-96E6E110F5BD}" type="datetimeFigureOut">
              <a:rPr lang="en-US" smtClean="0"/>
              <a:t>4/6/2018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C99959-BF55-EB4F-A69A-30F3A309701A}" type="slidenum">
              <a:rPr lang="en-US" smtClean="0"/>
              <a:t>‹#›</a:t>
            </a:fld>
            <a:endParaRPr lang="en-US"/>
          </a:p>
        </p:txBody>
      </p:sp>
    </p:spTree>
    <p:extLst>
      <p:ext uri="{BB962C8B-B14F-4D97-AF65-F5344CB8AC3E}">
        <p14:creationId xmlns:p14="http://schemas.microsoft.com/office/powerpoint/2010/main" val="18245274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A1AE958-EEC4-AA4E-887C-96E6E110F5BD}" type="datetimeFigureOut">
              <a:rPr lang="en-US" smtClean="0"/>
              <a:t>4/6/2018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C99959-BF55-EB4F-A69A-30F3A309701A}" type="slidenum">
              <a:rPr lang="en-US" smtClean="0"/>
              <a:t>‹#›</a:t>
            </a:fld>
            <a:endParaRPr lang="en-US"/>
          </a:p>
        </p:txBody>
      </p:sp>
    </p:spTree>
    <p:extLst>
      <p:ext uri="{BB962C8B-B14F-4D97-AF65-F5344CB8AC3E}">
        <p14:creationId xmlns:p14="http://schemas.microsoft.com/office/powerpoint/2010/main" val="23722596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1AE958-EEC4-AA4E-887C-96E6E110F5BD}" type="datetimeFigureOut">
              <a:rPr lang="en-US" smtClean="0"/>
              <a:t>4/6/2018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C99959-BF55-EB4F-A69A-30F3A309701A}" type="slidenum">
              <a:rPr lang="en-US" smtClean="0"/>
              <a:t>‹#›</a:t>
            </a:fld>
            <a:endParaRPr lang="en-US"/>
          </a:p>
        </p:txBody>
      </p:sp>
    </p:spTree>
    <p:extLst>
      <p:ext uri="{BB962C8B-B14F-4D97-AF65-F5344CB8AC3E}">
        <p14:creationId xmlns:p14="http://schemas.microsoft.com/office/powerpoint/2010/main" val="22990147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381000" y="1397000"/>
            <a:ext cx="8039100" cy="1588"/>
          </a:xfrm>
          <a:prstGeom prst="line">
            <a:avLst/>
          </a:prstGeom>
          <a:ln>
            <a:solidFill>
              <a:srgbClr val="7F7F7F"/>
            </a:solidFill>
          </a:ln>
        </p:spPr>
        <p:style>
          <a:lnRef idx="2">
            <a:schemeClr val="accent1"/>
          </a:lnRef>
          <a:fillRef idx="0">
            <a:schemeClr val="accent1"/>
          </a:fillRef>
          <a:effectRef idx="1">
            <a:schemeClr val="accent1"/>
          </a:effectRef>
          <a:fontRef idx="minor">
            <a:schemeClr val="tx1"/>
          </a:fontRef>
        </p:style>
      </p:cxnSp>
      <p:pic>
        <p:nvPicPr>
          <p:cNvPr id="4" name="Picture 3" descr="HSWH_SC_L06_R1160174_FUL.png"/>
          <p:cNvPicPr>
            <a:picLocks/>
          </p:cNvPicPr>
          <p:nvPr/>
        </p:nvPicPr>
        <p:blipFill>
          <a:blip r:embed="rId2">
            <a:extLst>
              <a:ext uri="{28A0092B-C50C-407E-A947-70E740481C1C}">
                <a14:useLocalDpi xmlns:a14="http://schemas.microsoft.com/office/drawing/2010/main" val="0"/>
              </a:ext>
            </a:extLst>
          </a:blip>
          <a:stretch>
            <a:fillRect/>
          </a:stretch>
        </p:blipFill>
        <p:spPr>
          <a:xfrm>
            <a:off x="381000" y="1524000"/>
            <a:ext cx="5219700" cy="4178300"/>
          </a:xfrm>
          <a:prstGeom prst="rect">
            <a:avLst/>
          </a:prstGeom>
        </p:spPr>
      </p:pic>
      <p:sp>
        <p:nvSpPr>
          <p:cNvPr id="5" name="TextBox 4"/>
          <p:cNvSpPr txBox="1"/>
          <p:nvPr/>
        </p:nvSpPr>
        <p:spPr>
          <a:xfrm>
            <a:off x="279400" y="486920"/>
            <a:ext cx="8864600" cy="830997"/>
          </a:xfrm>
          <a:prstGeom prst="rect">
            <a:avLst/>
          </a:prstGeom>
          <a:noFill/>
        </p:spPr>
        <p:txBody>
          <a:bodyPr vert="horz" wrap="square" rtlCol="0">
            <a:spAutoFit/>
          </a:bodyPr>
          <a:lstStyle/>
          <a:p>
            <a:r>
              <a:rPr lang="en-US" sz="2400" b="1" dirty="0">
                <a:solidFill>
                  <a:srgbClr val="DA0202"/>
                </a:solidFill>
              </a:rPr>
              <a:t>New Global Connections (1415-1796)</a:t>
            </a:r>
            <a:r>
              <a:rPr lang="en-US" sz="2400" dirty="0">
                <a:solidFill>
                  <a:srgbClr val="DA0202"/>
                </a:solidFill>
              </a:rPr>
              <a:t> </a:t>
            </a:r>
          </a:p>
          <a:p>
            <a:r>
              <a:rPr lang="en-US" sz="2400" b="1" dirty="0"/>
              <a:t>Topic 5 Lesson 6 </a:t>
            </a:r>
            <a:r>
              <a:rPr lang="en-US" sz="2400" dirty="0"/>
              <a:t>Effects of Global Contact </a:t>
            </a:r>
          </a:p>
        </p:txBody>
      </p:sp>
    </p:spTree>
    <p:extLst>
      <p:ext uri="{BB962C8B-B14F-4D97-AF65-F5344CB8AC3E}">
        <p14:creationId xmlns:p14="http://schemas.microsoft.com/office/powerpoint/2010/main" val="30547664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400" y="635000"/>
            <a:ext cx="7620000" cy="461665"/>
          </a:xfrm>
          <a:prstGeom prst="rect">
            <a:avLst/>
          </a:prstGeom>
          <a:noFill/>
        </p:spPr>
        <p:txBody>
          <a:bodyPr vert="horz" rtlCol="0">
            <a:spAutoFit/>
          </a:bodyPr>
          <a:lstStyle/>
          <a:p>
            <a:r>
              <a:rPr lang="en-US" sz="2400" b="1">
                <a:solidFill>
                  <a:srgbClr val="0072BC"/>
                </a:solidFill>
              </a:rPr>
              <a:t>A Commercial Revolution</a:t>
            </a:r>
          </a:p>
        </p:txBody>
      </p:sp>
      <p:pic>
        <p:nvPicPr>
          <p:cNvPr id="3" name="Picture 2" descr="HSWH_SC_L06_R1160189_FUL.png"/>
          <p:cNvPicPr>
            <a:picLocks/>
          </p:cNvPicPr>
          <p:nvPr/>
        </p:nvPicPr>
        <p:blipFill>
          <a:blip r:embed="rId2">
            <a:extLst>
              <a:ext uri="{28A0092B-C50C-407E-A947-70E740481C1C}">
                <a14:useLocalDpi xmlns:a14="http://schemas.microsoft.com/office/drawing/2010/main" val="0"/>
              </a:ext>
            </a:extLst>
          </a:blip>
          <a:stretch>
            <a:fillRect/>
          </a:stretch>
        </p:blipFill>
        <p:spPr>
          <a:xfrm>
            <a:off x="381000" y="1524000"/>
            <a:ext cx="8280400" cy="4178300"/>
          </a:xfrm>
          <a:prstGeom prst="rect">
            <a:avLst/>
          </a:prstGeom>
        </p:spPr>
      </p:pic>
      <p:sp>
        <p:nvSpPr>
          <p:cNvPr id="4" name="TextBox 3"/>
          <p:cNvSpPr txBox="1"/>
          <p:nvPr/>
        </p:nvSpPr>
        <p:spPr>
          <a:xfrm>
            <a:off x="279400" y="5778500"/>
            <a:ext cx="7620000" cy="523220"/>
          </a:xfrm>
          <a:prstGeom prst="rect">
            <a:avLst/>
          </a:prstGeom>
          <a:noFill/>
        </p:spPr>
        <p:txBody>
          <a:bodyPr vert="horz" rtlCol="0">
            <a:spAutoFit/>
          </a:bodyPr>
          <a:lstStyle/>
          <a:p>
            <a:r>
              <a:rPr lang="en-US" sz="1400"/>
              <a:t>During the Commercial Revolution, the Prague stock exchange was a busy center of investment activity. Prague was the capital of the Holy Roman Empire in the late 1500s.</a:t>
            </a:r>
          </a:p>
        </p:txBody>
      </p:sp>
    </p:spTree>
    <p:extLst>
      <p:ext uri="{BB962C8B-B14F-4D97-AF65-F5344CB8AC3E}">
        <p14:creationId xmlns:p14="http://schemas.microsoft.com/office/powerpoint/2010/main" val="4677664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400" y="245627"/>
            <a:ext cx="8667652" cy="461665"/>
          </a:xfrm>
          <a:prstGeom prst="rect">
            <a:avLst/>
          </a:prstGeom>
          <a:noFill/>
        </p:spPr>
        <p:txBody>
          <a:bodyPr vert="horz" wrap="square" rtlCol="0">
            <a:spAutoFit/>
          </a:bodyPr>
          <a:lstStyle/>
          <a:p>
            <a:pPr algn="ctr"/>
            <a:r>
              <a:rPr lang="en-US" sz="2400" b="1">
                <a:solidFill>
                  <a:srgbClr val="0072BC"/>
                </a:solidFill>
              </a:rPr>
              <a:t>Mercantilism</a:t>
            </a:r>
          </a:p>
        </p:txBody>
      </p:sp>
      <p:sp>
        <p:nvSpPr>
          <p:cNvPr id="3" name="TextBox 2"/>
          <p:cNvSpPr txBox="1"/>
          <p:nvPr/>
        </p:nvSpPr>
        <p:spPr>
          <a:xfrm>
            <a:off x="279400" y="860335"/>
            <a:ext cx="8667652" cy="6001643"/>
          </a:xfrm>
          <a:prstGeom prst="rect">
            <a:avLst/>
          </a:prstGeom>
          <a:noFill/>
        </p:spPr>
        <p:txBody>
          <a:bodyPr vert="horz" wrap="square" rtlCol="0">
            <a:spAutoFit/>
          </a:bodyPr>
          <a:lstStyle/>
          <a:p>
            <a:pPr algn="ctr"/>
            <a:r>
              <a:rPr lang="en-US" sz="2400" dirty="0"/>
              <a:t>The Value of Colonies</a:t>
            </a:r>
          </a:p>
          <a:p>
            <a:pPr marL="342900" indent="-342900">
              <a:buFont typeface="Arial" panose="020B0604020202020204" pitchFamily="34" charset="0"/>
              <a:buChar char="•"/>
            </a:pPr>
            <a:r>
              <a:rPr lang="en-US" sz="2400" dirty="0"/>
              <a:t>Mercantilist viewed colonies to exist only to benefit the parent country. Colonies provided raw materials not available in Europe, were the markets for the parent country for their goods.</a:t>
            </a:r>
          </a:p>
          <a:p>
            <a:pPr marL="342900" indent="-342900">
              <a:buFont typeface="Arial" panose="020B0604020202020204" pitchFamily="34" charset="0"/>
              <a:buChar char="•"/>
            </a:pPr>
            <a:r>
              <a:rPr lang="en-US" sz="2400" dirty="0"/>
              <a:t>Parent countries passed strict laws regulating trade, colonies could not manufacture goods, and could not buy goods from other countries</a:t>
            </a:r>
          </a:p>
          <a:p>
            <a:pPr algn="ctr"/>
            <a:r>
              <a:rPr lang="en-US" sz="2400" dirty="0"/>
              <a:t>Increasing National Wealth</a:t>
            </a:r>
          </a:p>
          <a:p>
            <a:pPr marL="342900" indent="-342900">
              <a:buFont typeface="Arial" panose="020B0604020202020204" pitchFamily="34" charset="0"/>
              <a:buChar char="•"/>
            </a:pPr>
            <a:r>
              <a:rPr lang="en-US" sz="2400" dirty="0"/>
              <a:t>Countries took measure that they believed would increase national wealth and government revenues</a:t>
            </a:r>
          </a:p>
          <a:p>
            <a:pPr marL="342900" indent="-342900">
              <a:buFont typeface="Arial" panose="020B0604020202020204" pitchFamily="34" charset="0"/>
              <a:buChar char="•"/>
            </a:pPr>
            <a:r>
              <a:rPr lang="en-US" sz="2400" dirty="0"/>
              <a:t>They created and increased infrastructure, backed new industries, made national currencies, and established a standard weight and measurement system.</a:t>
            </a:r>
          </a:p>
          <a:p>
            <a:pPr marL="342900" indent="-342900">
              <a:buFont typeface="Arial" panose="020B0604020202020204" pitchFamily="34" charset="0"/>
              <a:buChar char="•"/>
            </a:pPr>
            <a:r>
              <a:rPr lang="en-US" sz="2400" dirty="0"/>
              <a:t>Governments will sell monopolies to large producers and overseas trading companies and establish tariffs on imported goods. </a:t>
            </a:r>
          </a:p>
        </p:txBody>
      </p:sp>
    </p:spTree>
    <p:extLst>
      <p:ext uri="{BB962C8B-B14F-4D97-AF65-F5344CB8AC3E}">
        <p14:creationId xmlns:p14="http://schemas.microsoft.com/office/powerpoint/2010/main" val="3248139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400" y="635000"/>
            <a:ext cx="8681720" cy="461665"/>
          </a:xfrm>
          <a:prstGeom prst="rect">
            <a:avLst/>
          </a:prstGeom>
          <a:noFill/>
        </p:spPr>
        <p:txBody>
          <a:bodyPr vert="horz" wrap="square" rtlCol="0">
            <a:spAutoFit/>
          </a:bodyPr>
          <a:lstStyle/>
          <a:p>
            <a:pPr algn="ctr"/>
            <a:r>
              <a:rPr lang="en-US" sz="2400" b="1" dirty="0">
                <a:solidFill>
                  <a:srgbClr val="0072BC"/>
                </a:solidFill>
              </a:rPr>
              <a:t>Mercantilism</a:t>
            </a:r>
          </a:p>
        </p:txBody>
      </p:sp>
      <p:sp>
        <p:nvSpPr>
          <p:cNvPr id="3" name="TextBox 2"/>
          <p:cNvSpPr txBox="1"/>
          <p:nvPr/>
        </p:nvSpPr>
        <p:spPr>
          <a:xfrm>
            <a:off x="279400" y="1460500"/>
            <a:ext cx="8681720" cy="2677656"/>
          </a:xfrm>
          <a:prstGeom prst="rect">
            <a:avLst/>
          </a:prstGeom>
          <a:noFill/>
        </p:spPr>
        <p:txBody>
          <a:bodyPr vert="horz" wrap="square" rtlCol="0">
            <a:spAutoFit/>
          </a:bodyPr>
          <a:lstStyle/>
          <a:p>
            <a:pPr lvl="0" algn="ctr"/>
            <a:r>
              <a:rPr lang="en-US" sz="2400" dirty="0">
                <a:solidFill>
                  <a:prstClr val="black"/>
                </a:solidFill>
              </a:rPr>
              <a:t>Impact on European Society</a:t>
            </a:r>
          </a:p>
          <a:p>
            <a:pPr marL="342900" lvl="0" indent="-342900">
              <a:buFont typeface="Arial" panose="020B0604020202020204" pitchFamily="34" charset="0"/>
              <a:buChar char="•"/>
            </a:pPr>
            <a:r>
              <a:rPr lang="en-US" sz="2400" dirty="0">
                <a:solidFill>
                  <a:prstClr val="black"/>
                </a:solidFill>
              </a:rPr>
              <a:t>By the 1700’s European societies are still divided into distinct social classes. Merchants who invest overseas are wealthy while the price revolution hurts the nobles whose wealth was in land. </a:t>
            </a:r>
          </a:p>
          <a:p>
            <a:pPr marL="342900" lvl="0" indent="-342900">
              <a:buFont typeface="Arial" panose="020B0604020202020204" pitchFamily="34" charset="0"/>
              <a:buChar char="•"/>
            </a:pPr>
            <a:r>
              <a:rPr lang="en-US" sz="2400" dirty="0">
                <a:solidFill>
                  <a:prstClr val="black"/>
                </a:solidFill>
              </a:rPr>
              <a:t>Skilled workers and merchants in cities are thriving</a:t>
            </a:r>
          </a:p>
          <a:p>
            <a:pPr marL="342900" lvl="0" indent="-342900">
              <a:buFont typeface="Arial" panose="020B0604020202020204" pitchFamily="34" charset="0"/>
              <a:buChar char="•"/>
            </a:pPr>
            <a:r>
              <a:rPr lang="en-US" sz="2400" dirty="0">
                <a:solidFill>
                  <a:prstClr val="black"/>
                </a:solidFill>
              </a:rPr>
              <a:t>Hired laborers and servants of upper and middle class people however live in crowded quarters on the edge </a:t>
            </a:r>
            <a:r>
              <a:rPr lang="en-US" sz="2400">
                <a:solidFill>
                  <a:prstClr val="black"/>
                </a:solidFill>
              </a:rPr>
              <a:t>of poverty</a:t>
            </a:r>
            <a:endParaRPr lang="en-US" sz="2400" dirty="0">
              <a:solidFill>
                <a:prstClr val="black"/>
              </a:solidFill>
            </a:endParaRPr>
          </a:p>
        </p:txBody>
      </p:sp>
    </p:spTree>
    <p:extLst>
      <p:ext uri="{BB962C8B-B14F-4D97-AF65-F5344CB8AC3E}">
        <p14:creationId xmlns:p14="http://schemas.microsoft.com/office/powerpoint/2010/main" val="9939655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400" y="635000"/>
            <a:ext cx="7620000" cy="461665"/>
          </a:xfrm>
          <a:prstGeom prst="rect">
            <a:avLst/>
          </a:prstGeom>
          <a:noFill/>
        </p:spPr>
        <p:txBody>
          <a:bodyPr vert="horz" rtlCol="0">
            <a:spAutoFit/>
          </a:bodyPr>
          <a:lstStyle/>
          <a:p>
            <a:r>
              <a:rPr lang="en-US" sz="2400" b="1">
                <a:solidFill>
                  <a:srgbClr val="0072BC"/>
                </a:solidFill>
              </a:rPr>
              <a:t>Mercantilism</a:t>
            </a:r>
          </a:p>
        </p:txBody>
      </p:sp>
      <p:pic>
        <p:nvPicPr>
          <p:cNvPr id="3" name="Picture 2" descr="HSWH_SC_L06_R1160295_FUL.png"/>
          <p:cNvPicPr>
            <a:picLocks/>
          </p:cNvPicPr>
          <p:nvPr/>
        </p:nvPicPr>
        <p:blipFill>
          <a:blip r:embed="rId2">
            <a:extLst>
              <a:ext uri="{28A0092B-C50C-407E-A947-70E740481C1C}">
                <a14:useLocalDpi xmlns:a14="http://schemas.microsoft.com/office/drawing/2010/main" val="0"/>
              </a:ext>
            </a:extLst>
          </a:blip>
          <a:stretch>
            <a:fillRect/>
          </a:stretch>
        </p:blipFill>
        <p:spPr>
          <a:xfrm>
            <a:off x="381000" y="1524000"/>
            <a:ext cx="5676900" cy="4178300"/>
          </a:xfrm>
          <a:prstGeom prst="rect">
            <a:avLst/>
          </a:prstGeom>
        </p:spPr>
      </p:pic>
      <p:sp>
        <p:nvSpPr>
          <p:cNvPr id="4" name="TextBox 3"/>
          <p:cNvSpPr txBox="1"/>
          <p:nvPr/>
        </p:nvSpPr>
        <p:spPr>
          <a:xfrm>
            <a:off x="279400" y="5778500"/>
            <a:ext cx="7620000" cy="523220"/>
          </a:xfrm>
          <a:prstGeom prst="rect">
            <a:avLst/>
          </a:prstGeom>
          <a:noFill/>
        </p:spPr>
        <p:txBody>
          <a:bodyPr vert="horz" rtlCol="0">
            <a:spAutoFit/>
          </a:bodyPr>
          <a:lstStyle/>
          <a:p>
            <a:r>
              <a:rPr lang="en-US" sz="1400"/>
              <a:t>As European rulers embraced mercantilism and expanded trade, their ports became thriving centers of commerce. This painting depicts the crowded port of Toulon, France, in the mid-1700s.</a:t>
            </a:r>
          </a:p>
        </p:txBody>
      </p:sp>
    </p:spTree>
    <p:extLst>
      <p:ext uri="{BB962C8B-B14F-4D97-AF65-F5344CB8AC3E}">
        <p14:creationId xmlns:p14="http://schemas.microsoft.com/office/powerpoint/2010/main" val="16702216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400" y="635000"/>
            <a:ext cx="7620000" cy="461665"/>
          </a:xfrm>
          <a:prstGeom prst="rect">
            <a:avLst/>
          </a:prstGeom>
          <a:noFill/>
        </p:spPr>
        <p:txBody>
          <a:bodyPr vert="horz" rtlCol="0">
            <a:spAutoFit/>
          </a:bodyPr>
          <a:lstStyle/>
          <a:p>
            <a:r>
              <a:rPr lang="en-US" sz="2400" b="1">
                <a:solidFill>
                  <a:srgbClr val="0072BC"/>
                </a:solidFill>
              </a:rPr>
              <a:t>Quiz: The Columbian Exchange</a:t>
            </a:r>
          </a:p>
        </p:txBody>
      </p:sp>
      <p:sp>
        <p:nvSpPr>
          <p:cNvPr id="3" name="TextBox 2"/>
          <p:cNvSpPr txBox="1"/>
          <p:nvPr/>
        </p:nvSpPr>
        <p:spPr>
          <a:xfrm>
            <a:off x="279400" y="1460500"/>
            <a:ext cx="7620000" cy="1569660"/>
          </a:xfrm>
          <a:prstGeom prst="rect">
            <a:avLst/>
          </a:prstGeom>
          <a:noFill/>
        </p:spPr>
        <p:txBody>
          <a:bodyPr vert="horz" rtlCol="0">
            <a:spAutoFit/>
          </a:bodyPr>
          <a:lstStyle/>
          <a:p>
            <a:r>
              <a:rPr lang="en-US" sz="1600"/>
              <a:t>Which of the following was an effect of the Columbian Exchange on population?</a:t>
            </a:r>
          </a:p>
          <a:p>
            <a:endParaRPr lang="en-US" sz="1600"/>
          </a:p>
          <a:p>
            <a:r>
              <a:rPr lang="en-US" sz="1600"/>
              <a:t>A.  Millions of people moved to the Americas.</a:t>
            </a:r>
          </a:p>
          <a:p>
            <a:r>
              <a:rPr lang="en-US" sz="1600"/>
              <a:t>B.  Exchanges of food plants decreased populations in various regions.</a:t>
            </a:r>
          </a:p>
          <a:p>
            <a:r>
              <a:rPr lang="en-US" sz="1600"/>
              <a:t>C.  Some populations thrived as they developed resistance to new diseases.</a:t>
            </a:r>
          </a:p>
          <a:p>
            <a:r>
              <a:rPr lang="en-US" sz="1600"/>
              <a:t>D.  Millions of people moved to Europe.</a:t>
            </a:r>
          </a:p>
        </p:txBody>
      </p:sp>
    </p:spTree>
    <p:extLst>
      <p:ext uri="{BB962C8B-B14F-4D97-AF65-F5344CB8AC3E}">
        <p14:creationId xmlns:p14="http://schemas.microsoft.com/office/powerpoint/2010/main" val="6366714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400" y="635000"/>
            <a:ext cx="7620000" cy="461665"/>
          </a:xfrm>
          <a:prstGeom prst="rect">
            <a:avLst/>
          </a:prstGeom>
          <a:noFill/>
        </p:spPr>
        <p:txBody>
          <a:bodyPr vert="horz" rtlCol="0">
            <a:spAutoFit/>
          </a:bodyPr>
          <a:lstStyle/>
          <a:p>
            <a:r>
              <a:rPr lang="en-US" sz="2400" b="1">
                <a:solidFill>
                  <a:srgbClr val="0072BC"/>
                </a:solidFill>
              </a:rPr>
              <a:t>Quiz: A Commercial Revolution</a:t>
            </a:r>
          </a:p>
        </p:txBody>
      </p:sp>
      <p:sp>
        <p:nvSpPr>
          <p:cNvPr id="3" name="TextBox 2"/>
          <p:cNvSpPr txBox="1"/>
          <p:nvPr/>
        </p:nvSpPr>
        <p:spPr>
          <a:xfrm>
            <a:off x="279400" y="1460500"/>
            <a:ext cx="7620000" cy="2308324"/>
          </a:xfrm>
          <a:prstGeom prst="rect">
            <a:avLst/>
          </a:prstGeom>
          <a:noFill/>
        </p:spPr>
        <p:txBody>
          <a:bodyPr vert="horz" rtlCol="0">
            <a:spAutoFit/>
          </a:bodyPr>
          <a:lstStyle/>
          <a:p>
            <a:r>
              <a:rPr lang="en-US" sz="1600"/>
              <a:t>Which of the following was a difference between capitalist entrepreneurs and guild masters?</a:t>
            </a:r>
          </a:p>
          <a:p>
            <a:endParaRPr lang="en-US" sz="1600"/>
          </a:p>
          <a:p>
            <a:r>
              <a:rPr lang="en-US" sz="1600"/>
              <a:t>A.  Guild masters hired many more workers than capitalists.</a:t>
            </a:r>
          </a:p>
          <a:p>
            <a:r>
              <a:rPr lang="en-US" sz="1600"/>
              <a:t>B.  Capitalists let supply and demand set prices; guild masters regulated prices.</a:t>
            </a:r>
          </a:p>
          <a:p>
            <a:r>
              <a:rPr lang="en-US" sz="1600"/>
              <a:t>C.  Guild masters invested their profits in global businesses; capitalists gave their profits to cottagers.</a:t>
            </a:r>
          </a:p>
          <a:p>
            <a:r>
              <a:rPr lang="en-US" sz="1600"/>
              <a:t>D.  Capitalists were reluctant to compete and take risks; guild masters were eager to expand into risky overseas markets.</a:t>
            </a:r>
          </a:p>
        </p:txBody>
      </p:sp>
    </p:spTree>
    <p:extLst>
      <p:ext uri="{BB962C8B-B14F-4D97-AF65-F5344CB8AC3E}">
        <p14:creationId xmlns:p14="http://schemas.microsoft.com/office/powerpoint/2010/main" val="15903961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400" y="635000"/>
            <a:ext cx="7620000" cy="461665"/>
          </a:xfrm>
          <a:prstGeom prst="rect">
            <a:avLst/>
          </a:prstGeom>
          <a:noFill/>
        </p:spPr>
        <p:txBody>
          <a:bodyPr vert="horz" rtlCol="0">
            <a:spAutoFit/>
          </a:bodyPr>
          <a:lstStyle/>
          <a:p>
            <a:r>
              <a:rPr lang="en-US" sz="2400" b="1">
                <a:solidFill>
                  <a:srgbClr val="0072BC"/>
                </a:solidFill>
              </a:rPr>
              <a:t>Quiz: Mercantilism</a:t>
            </a:r>
          </a:p>
        </p:txBody>
      </p:sp>
      <p:sp>
        <p:nvSpPr>
          <p:cNvPr id="3" name="TextBox 2"/>
          <p:cNvSpPr txBox="1"/>
          <p:nvPr/>
        </p:nvSpPr>
        <p:spPr>
          <a:xfrm>
            <a:off x="279400" y="1460500"/>
            <a:ext cx="7620000" cy="2308324"/>
          </a:xfrm>
          <a:prstGeom prst="rect">
            <a:avLst/>
          </a:prstGeom>
          <a:noFill/>
        </p:spPr>
        <p:txBody>
          <a:bodyPr vert="horz" rtlCol="0">
            <a:spAutoFit/>
          </a:bodyPr>
          <a:lstStyle/>
          <a:p>
            <a:r>
              <a:rPr lang="en-US" sz="1600"/>
              <a:t>According to the economic policy of mercantilism, how did colonies benefit the parent European country?</a:t>
            </a:r>
          </a:p>
          <a:p>
            <a:endParaRPr lang="en-US" sz="1600"/>
          </a:p>
          <a:p>
            <a:r>
              <a:rPr lang="en-US" sz="1600"/>
              <a:t>A.  Colonies sent raw materials to the parent country and bought the parent country’s manufactured goods.</a:t>
            </a:r>
          </a:p>
          <a:p>
            <a:r>
              <a:rPr lang="en-US" sz="1600"/>
              <a:t>B.  Colonies sent manufactured goods to the parent country and bought the parent country’s raw materials.</a:t>
            </a:r>
          </a:p>
          <a:p>
            <a:r>
              <a:rPr lang="en-US" sz="1600"/>
              <a:t>C.  Colonies sent immigrants and cultural items to the parent country.</a:t>
            </a:r>
          </a:p>
          <a:p>
            <a:r>
              <a:rPr lang="en-US" sz="1600"/>
              <a:t>D.  Parent countries sent industry and profits to the colonies.</a:t>
            </a:r>
          </a:p>
        </p:txBody>
      </p:sp>
    </p:spTree>
    <p:extLst>
      <p:ext uri="{BB962C8B-B14F-4D97-AF65-F5344CB8AC3E}">
        <p14:creationId xmlns:p14="http://schemas.microsoft.com/office/powerpoint/2010/main" val="41720000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381000" y="1397000"/>
            <a:ext cx="8039100" cy="1588"/>
          </a:xfrm>
          <a:prstGeom prst="line">
            <a:avLst/>
          </a:prstGeom>
          <a:ln>
            <a:solidFill>
              <a:srgbClr val="7F7F7F"/>
            </a:solidFill>
          </a:ln>
        </p:spPr>
        <p:style>
          <a:lnRef idx="2">
            <a:schemeClr val="accent1"/>
          </a:lnRef>
          <a:fillRef idx="0">
            <a:schemeClr val="accent1"/>
          </a:fillRef>
          <a:effectRef idx="1">
            <a:schemeClr val="accent1"/>
          </a:effectRef>
          <a:fontRef idx="minor">
            <a:schemeClr val="tx1"/>
          </a:fontRef>
        </p:style>
      </p:cxnSp>
      <p:sp>
        <p:nvSpPr>
          <p:cNvPr id="4" name="TextBox 3"/>
          <p:cNvSpPr txBox="1"/>
          <p:nvPr/>
        </p:nvSpPr>
        <p:spPr>
          <a:xfrm>
            <a:off x="279400" y="1524000"/>
            <a:ext cx="7620000" cy="400110"/>
          </a:xfrm>
          <a:prstGeom prst="rect">
            <a:avLst/>
          </a:prstGeom>
          <a:noFill/>
        </p:spPr>
        <p:txBody>
          <a:bodyPr vert="horz" rtlCol="0">
            <a:spAutoFit/>
          </a:bodyPr>
          <a:lstStyle/>
          <a:p>
            <a:r>
              <a:rPr lang="en-US" sz="2000" b="1">
                <a:solidFill>
                  <a:srgbClr val="0072BC"/>
                </a:solidFill>
              </a:rPr>
              <a:t>Key Terms</a:t>
            </a:r>
          </a:p>
        </p:txBody>
      </p:sp>
      <p:sp>
        <p:nvSpPr>
          <p:cNvPr id="5" name="TextBox 4"/>
          <p:cNvSpPr txBox="1"/>
          <p:nvPr/>
        </p:nvSpPr>
        <p:spPr>
          <a:xfrm>
            <a:off x="279400" y="2032000"/>
            <a:ext cx="7620000" cy="3416320"/>
          </a:xfrm>
          <a:prstGeom prst="rect">
            <a:avLst/>
          </a:prstGeom>
          <a:noFill/>
        </p:spPr>
        <p:txBody>
          <a:bodyPr vert="horz" rtlCol="0">
            <a:spAutoFit/>
          </a:bodyPr>
          <a:lstStyle/>
          <a:p>
            <a:pPr marL="342900" indent="-342900">
              <a:buChar char="•"/>
            </a:pPr>
            <a:r>
              <a:rPr lang="en-US" sz="2400" dirty="0"/>
              <a:t>Columbian Exchange.</a:t>
            </a:r>
          </a:p>
          <a:p>
            <a:pPr marL="342900" indent="-342900">
              <a:buChar char="•"/>
            </a:pPr>
            <a:r>
              <a:rPr lang="en-US" sz="2400" dirty="0"/>
              <a:t>Commercial Revolution,</a:t>
            </a:r>
          </a:p>
          <a:p>
            <a:pPr marL="342900" indent="-342900">
              <a:buChar char="•"/>
            </a:pPr>
            <a:r>
              <a:rPr lang="en-US" sz="2400" dirty="0"/>
              <a:t>inflation.</a:t>
            </a:r>
          </a:p>
          <a:p>
            <a:pPr marL="342900" indent="-342900">
              <a:buChar char="•"/>
            </a:pPr>
            <a:r>
              <a:rPr lang="en-US" sz="2400" dirty="0"/>
              <a:t>price revolution.</a:t>
            </a:r>
          </a:p>
          <a:p>
            <a:pPr marL="342900" indent="-342900">
              <a:buChar char="•"/>
            </a:pPr>
            <a:r>
              <a:rPr lang="en-US" sz="2400" dirty="0"/>
              <a:t>capitalism,</a:t>
            </a:r>
          </a:p>
          <a:p>
            <a:pPr marL="342900" indent="-342900">
              <a:buChar char="•"/>
            </a:pPr>
            <a:r>
              <a:rPr lang="en-US" sz="2400" dirty="0"/>
              <a:t>free enterprise system,</a:t>
            </a:r>
          </a:p>
          <a:p>
            <a:pPr marL="342900" indent="-342900">
              <a:buChar char="•"/>
            </a:pPr>
            <a:r>
              <a:rPr lang="en-US" sz="2400" dirty="0"/>
              <a:t>entrepreneurs,</a:t>
            </a:r>
          </a:p>
          <a:p>
            <a:pPr marL="342900" indent="-342900">
              <a:buChar char="•"/>
            </a:pPr>
            <a:r>
              <a:rPr lang="en-US" sz="2400" dirty="0"/>
              <a:t>mercantilism,</a:t>
            </a:r>
          </a:p>
          <a:p>
            <a:pPr marL="342900" indent="-342900">
              <a:buChar char="•"/>
            </a:pPr>
            <a:r>
              <a:rPr lang="en-US" sz="2400" dirty="0"/>
              <a:t>tariffs,</a:t>
            </a:r>
          </a:p>
        </p:txBody>
      </p:sp>
      <p:sp>
        <p:nvSpPr>
          <p:cNvPr id="6" name="TextBox 5"/>
          <p:cNvSpPr txBox="1"/>
          <p:nvPr/>
        </p:nvSpPr>
        <p:spPr>
          <a:xfrm>
            <a:off x="279400" y="486920"/>
            <a:ext cx="8864600" cy="830997"/>
          </a:xfrm>
          <a:prstGeom prst="rect">
            <a:avLst/>
          </a:prstGeom>
          <a:noFill/>
        </p:spPr>
        <p:txBody>
          <a:bodyPr vert="horz" wrap="square" rtlCol="0">
            <a:spAutoFit/>
          </a:bodyPr>
          <a:lstStyle/>
          <a:p>
            <a:r>
              <a:rPr lang="en-US" sz="2400" b="1" dirty="0">
                <a:solidFill>
                  <a:srgbClr val="DA0202"/>
                </a:solidFill>
              </a:rPr>
              <a:t>New Global Connections (1415-1796)</a:t>
            </a:r>
            <a:r>
              <a:rPr lang="en-US" sz="2400" dirty="0">
                <a:solidFill>
                  <a:srgbClr val="DA0202"/>
                </a:solidFill>
              </a:rPr>
              <a:t> </a:t>
            </a:r>
          </a:p>
          <a:p>
            <a:r>
              <a:rPr lang="en-US" sz="2400" b="1" dirty="0"/>
              <a:t>Topic 5 Lesson 6 </a:t>
            </a:r>
            <a:r>
              <a:rPr lang="en-US" sz="2400" dirty="0"/>
              <a:t>Effects of Global Contact </a:t>
            </a:r>
          </a:p>
        </p:txBody>
      </p:sp>
    </p:spTree>
    <p:extLst>
      <p:ext uri="{BB962C8B-B14F-4D97-AF65-F5344CB8AC3E}">
        <p14:creationId xmlns:p14="http://schemas.microsoft.com/office/powerpoint/2010/main" val="19540746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381000" y="1397000"/>
            <a:ext cx="8039100" cy="1588"/>
          </a:xfrm>
          <a:prstGeom prst="line">
            <a:avLst/>
          </a:prstGeom>
          <a:ln>
            <a:solidFill>
              <a:srgbClr val="7F7F7F"/>
            </a:solidFill>
          </a:ln>
        </p:spPr>
        <p:style>
          <a:lnRef idx="2">
            <a:schemeClr val="accent1"/>
          </a:lnRef>
          <a:fillRef idx="0">
            <a:schemeClr val="accent1"/>
          </a:fillRef>
          <a:effectRef idx="1">
            <a:schemeClr val="accent1"/>
          </a:effectRef>
          <a:fontRef idx="minor">
            <a:schemeClr val="tx1"/>
          </a:fontRef>
        </p:style>
      </p:cxnSp>
      <p:sp>
        <p:nvSpPr>
          <p:cNvPr id="4" name="TextBox 3"/>
          <p:cNvSpPr txBox="1"/>
          <p:nvPr/>
        </p:nvSpPr>
        <p:spPr>
          <a:xfrm>
            <a:off x="279400" y="1524000"/>
            <a:ext cx="7620000" cy="400110"/>
          </a:xfrm>
          <a:prstGeom prst="rect">
            <a:avLst/>
          </a:prstGeom>
          <a:noFill/>
        </p:spPr>
        <p:txBody>
          <a:bodyPr vert="horz" rtlCol="0">
            <a:spAutoFit/>
          </a:bodyPr>
          <a:lstStyle/>
          <a:p>
            <a:r>
              <a:rPr lang="en-US" sz="2000" b="1">
                <a:solidFill>
                  <a:srgbClr val="0072BC"/>
                </a:solidFill>
              </a:rPr>
              <a:t>Learning Objectives</a:t>
            </a:r>
          </a:p>
        </p:txBody>
      </p:sp>
      <p:sp>
        <p:nvSpPr>
          <p:cNvPr id="5" name="TextBox 4"/>
          <p:cNvSpPr txBox="1"/>
          <p:nvPr/>
        </p:nvSpPr>
        <p:spPr>
          <a:xfrm>
            <a:off x="279400" y="2032000"/>
            <a:ext cx="8583246" cy="2308324"/>
          </a:xfrm>
          <a:prstGeom prst="rect">
            <a:avLst/>
          </a:prstGeom>
          <a:noFill/>
        </p:spPr>
        <p:txBody>
          <a:bodyPr vert="horz" wrap="square" rtlCol="0">
            <a:spAutoFit/>
          </a:bodyPr>
          <a:lstStyle/>
          <a:p>
            <a:pPr marL="342900" indent="-342900">
              <a:buChar char="•"/>
            </a:pPr>
            <a:r>
              <a:rPr lang="en-US" sz="2400" dirty="0"/>
              <a:t>Explain how European exploration led to the Columbian Exchange.</a:t>
            </a:r>
          </a:p>
          <a:p>
            <a:pPr marL="342900" indent="-342900">
              <a:buChar char="•"/>
            </a:pPr>
            <a:r>
              <a:rPr lang="en-US" sz="2400" dirty="0"/>
              <a:t>Explain new economic factors and principles that contributed to the success of the commercial revolution.</a:t>
            </a:r>
          </a:p>
          <a:p>
            <a:pPr marL="342900" indent="-342900">
              <a:buChar char="•"/>
            </a:pPr>
            <a:r>
              <a:rPr lang="en-US" sz="2400" dirty="0"/>
              <a:t>Understand the impact of mercantilism on European and colonial economies.</a:t>
            </a:r>
          </a:p>
        </p:txBody>
      </p:sp>
      <p:sp>
        <p:nvSpPr>
          <p:cNvPr id="7" name="TextBox 6"/>
          <p:cNvSpPr txBox="1"/>
          <p:nvPr/>
        </p:nvSpPr>
        <p:spPr>
          <a:xfrm>
            <a:off x="279400" y="486920"/>
            <a:ext cx="8864600" cy="830997"/>
          </a:xfrm>
          <a:prstGeom prst="rect">
            <a:avLst/>
          </a:prstGeom>
          <a:noFill/>
        </p:spPr>
        <p:txBody>
          <a:bodyPr vert="horz" wrap="square" rtlCol="0">
            <a:spAutoFit/>
          </a:bodyPr>
          <a:lstStyle/>
          <a:p>
            <a:r>
              <a:rPr lang="en-US" sz="2400" b="1" dirty="0">
                <a:solidFill>
                  <a:srgbClr val="DA0202"/>
                </a:solidFill>
              </a:rPr>
              <a:t>New Global Connections (1415-1796)</a:t>
            </a:r>
            <a:r>
              <a:rPr lang="en-US" sz="2400" dirty="0">
                <a:solidFill>
                  <a:srgbClr val="DA0202"/>
                </a:solidFill>
              </a:rPr>
              <a:t> </a:t>
            </a:r>
          </a:p>
          <a:p>
            <a:r>
              <a:rPr lang="en-US" sz="2400" b="1" dirty="0"/>
              <a:t>Topic 5 Lesson 6 </a:t>
            </a:r>
            <a:r>
              <a:rPr lang="en-US" sz="2400" dirty="0"/>
              <a:t>Effects of Global Contact </a:t>
            </a:r>
          </a:p>
        </p:txBody>
      </p:sp>
    </p:spTree>
    <p:extLst>
      <p:ext uri="{BB962C8B-B14F-4D97-AF65-F5344CB8AC3E}">
        <p14:creationId xmlns:p14="http://schemas.microsoft.com/office/powerpoint/2010/main" val="20498921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400" y="173335"/>
            <a:ext cx="8695788" cy="461665"/>
          </a:xfrm>
          <a:prstGeom prst="rect">
            <a:avLst/>
          </a:prstGeom>
          <a:noFill/>
        </p:spPr>
        <p:txBody>
          <a:bodyPr vert="horz" wrap="square" rtlCol="0">
            <a:spAutoFit/>
          </a:bodyPr>
          <a:lstStyle/>
          <a:p>
            <a:pPr algn="ctr"/>
            <a:r>
              <a:rPr lang="en-US" sz="2400" b="1">
                <a:solidFill>
                  <a:srgbClr val="0072BC"/>
                </a:solidFill>
              </a:rPr>
              <a:t>The Columbian Exchange</a:t>
            </a:r>
          </a:p>
        </p:txBody>
      </p:sp>
      <p:sp>
        <p:nvSpPr>
          <p:cNvPr id="3" name="TextBox 2"/>
          <p:cNvSpPr txBox="1"/>
          <p:nvPr/>
        </p:nvSpPr>
        <p:spPr>
          <a:xfrm>
            <a:off x="279400" y="785250"/>
            <a:ext cx="8695788" cy="6001643"/>
          </a:xfrm>
          <a:prstGeom prst="rect">
            <a:avLst/>
          </a:prstGeom>
          <a:noFill/>
        </p:spPr>
        <p:txBody>
          <a:bodyPr vert="horz" wrap="square" rtlCol="0">
            <a:spAutoFit/>
          </a:bodyPr>
          <a:lstStyle/>
          <a:p>
            <a:pPr algn="ctr"/>
            <a:r>
              <a:rPr lang="en-US" sz="2400" dirty="0"/>
              <a:t>A Global Exchange</a:t>
            </a:r>
          </a:p>
          <a:p>
            <a:pPr marL="342900" indent="-342900">
              <a:buFont typeface="Arial" panose="020B0604020202020204" pitchFamily="34" charset="0"/>
              <a:buChar char="•"/>
            </a:pPr>
            <a:r>
              <a:rPr lang="en-US" sz="2400" dirty="0"/>
              <a:t>This will begin with Columbus bringing plants and animals to Spain and when he returns to the Americas he will bring European plants and animals</a:t>
            </a:r>
          </a:p>
          <a:p>
            <a:pPr algn="ctr"/>
            <a:r>
              <a:rPr lang="en-US" sz="2400" dirty="0"/>
              <a:t>Exchanging Foods and Animals</a:t>
            </a:r>
          </a:p>
          <a:p>
            <a:pPr marL="342900" indent="-342900">
              <a:buFont typeface="Arial" panose="020B0604020202020204" pitchFamily="34" charset="0"/>
              <a:buChar char="•"/>
            </a:pPr>
            <a:r>
              <a:rPr lang="en-US" sz="2400" dirty="0"/>
              <a:t>Europeans will find tomatoes, pumpkins, peppers, potatoes, and corn in America that is new to them</a:t>
            </a:r>
          </a:p>
          <a:p>
            <a:pPr marL="342900" indent="-342900">
              <a:buFont typeface="Arial" panose="020B0604020202020204" pitchFamily="34" charset="0"/>
              <a:buChar char="•"/>
            </a:pPr>
            <a:r>
              <a:rPr lang="en-US" sz="2400" dirty="0"/>
              <a:t>Americans will find out about wheat, grapes, bananas, sugar cane, cattle, pigs, goats, chickens, and horses</a:t>
            </a:r>
          </a:p>
          <a:p>
            <a:pPr algn="ctr"/>
            <a:r>
              <a:rPr lang="en-US" sz="2400" dirty="0"/>
              <a:t>Population Growth</a:t>
            </a:r>
          </a:p>
          <a:p>
            <a:pPr marL="342900" indent="-342900">
              <a:buFont typeface="Arial" panose="020B0604020202020204" pitchFamily="34" charset="0"/>
              <a:buChar char="•"/>
            </a:pPr>
            <a:r>
              <a:rPr lang="en-US" sz="2400" dirty="0"/>
              <a:t> All of these new foods will contribute to population growth around the world</a:t>
            </a:r>
          </a:p>
          <a:p>
            <a:pPr algn="ctr"/>
            <a:r>
              <a:rPr lang="en-US" sz="2400" dirty="0"/>
              <a:t>Movement of People and Ideas</a:t>
            </a:r>
          </a:p>
          <a:p>
            <a:pPr marL="342900" indent="-342900">
              <a:buFont typeface="Arial" panose="020B0604020202020204" pitchFamily="34" charset="0"/>
              <a:buChar char="•"/>
            </a:pPr>
            <a:r>
              <a:rPr lang="en-US" sz="2400" dirty="0"/>
              <a:t>Vast movement of people will bring the transfer of new ideas and technology. Language will change, and people will bring home ideas and inventions from distant lands</a:t>
            </a:r>
          </a:p>
        </p:txBody>
      </p:sp>
    </p:spTree>
    <p:extLst>
      <p:ext uri="{BB962C8B-B14F-4D97-AF65-F5344CB8AC3E}">
        <p14:creationId xmlns:p14="http://schemas.microsoft.com/office/powerpoint/2010/main" val="30245225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400" y="635000"/>
            <a:ext cx="7620000" cy="461665"/>
          </a:xfrm>
          <a:prstGeom prst="rect">
            <a:avLst/>
          </a:prstGeom>
          <a:noFill/>
        </p:spPr>
        <p:txBody>
          <a:bodyPr vert="horz" rtlCol="0">
            <a:spAutoFit/>
          </a:bodyPr>
          <a:lstStyle/>
          <a:p>
            <a:r>
              <a:rPr lang="en-US" sz="2400" b="1">
                <a:solidFill>
                  <a:srgbClr val="0072BC"/>
                </a:solidFill>
              </a:rPr>
              <a:t>The Columbian Exchange</a:t>
            </a:r>
          </a:p>
        </p:txBody>
      </p:sp>
      <p:pic>
        <p:nvPicPr>
          <p:cNvPr id="3" name="Picture 2" descr="HSWH_SC_L06_R1160174_FUL.png"/>
          <p:cNvPicPr>
            <a:picLocks/>
          </p:cNvPicPr>
          <p:nvPr/>
        </p:nvPicPr>
        <p:blipFill>
          <a:blip r:embed="rId2">
            <a:extLst>
              <a:ext uri="{28A0092B-C50C-407E-A947-70E740481C1C}">
                <a14:useLocalDpi xmlns:a14="http://schemas.microsoft.com/office/drawing/2010/main" val="0"/>
              </a:ext>
            </a:extLst>
          </a:blip>
          <a:stretch>
            <a:fillRect/>
          </a:stretch>
        </p:blipFill>
        <p:spPr>
          <a:xfrm>
            <a:off x="381000" y="1524000"/>
            <a:ext cx="5219700" cy="4178300"/>
          </a:xfrm>
          <a:prstGeom prst="rect">
            <a:avLst/>
          </a:prstGeom>
        </p:spPr>
      </p:pic>
      <p:sp>
        <p:nvSpPr>
          <p:cNvPr id="4" name="TextBox 3"/>
          <p:cNvSpPr txBox="1"/>
          <p:nvPr/>
        </p:nvSpPr>
        <p:spPr>
          <a:xfrm>
            <a:off x="279400" y="5778500"/>
            <a:ext cx="7620000" cy="307777"/>
          </a:xfrm>
          <a:prstGeom prst="rect">
            <a:avLst/>
          </a:prstGeom>
          <a:noFill/>
        </p:spPr>
        <p:txBody>
          <a:bodyPr vert="horz" rtlCol="0">
            <a:spAutoFit/>
          </a:bodyPr>
          <a:lstStyle/>
          <a:p>
            <a:r>
              <a:rPr lang="en-US" sz="1400"/>
              <a:t>This 1592 engraving shows ships preparing to leave Lisbon, Portugal, bound for Asia and the Americas.</a:t>
            </a:r>
          </a:p>
        </p:txBody>
      </p:sp>
    </p:spTree>
    <p:extLst>
      <p:ext uri="{BB962C8B-B14F-4D97-AF65-F5344CB8AC3E}">
        <p14:creationId xmlns:p14="http://schemas.microsoft.com/office/powerpoint/2010/main" val="5370013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400" y="635000"/>
            <a:ext cx="7620000" cy="461665"/>
          </a:xfrm>
          <a:prstGeom prst="rect">
            <a:avLst/>
          </a:prstGeom>
          <a:noFill/>
        </p:spPr>
        <p:txBody>
          <a:bodyPr vert="horz" rtlCol="0">
            <a:spAutoFit/>
          </a:bodyPr>
          <a:lstStyle/>
          <a:p>
            <a:r>
              <a:rPr lang="en-US" sz="2400" b="1">
                <a:solidFill>
                  <a:srgbClr val="0072BC"/>
                </a:solidFill>
              </a:rPr>
              <a:t>The Columbian Exchange</a:t>
            </a:r>
          </a:p>
        </p:txBody>
      </p:sp>
      <p:pic>
        <p:nvPicPr>
          <p:cNvPr id="3" name="Picture 2" descr="HSWH_SC_L06_T00338_FUL.png"/>
          <p:cNvPicPr>
            <a:picLocks/>
          </p:cNvPicPr>
          <p:nvPr/>
        </p:nvPicPr>
        <p:blipFill>
          <a:blip r:embed="rId2">
            <a:extLst>
              <a:ext uri="{28A0092B-C50C-407E-A947-70E740481C1C}">
                <a14:useLocalDpi xmlns:a14="http://schemas.microsoft.com/office/drawing/2010/main" val="0"/>
              </a:ext>
            </a:extLst>
          </a:blip>
          <a:stretch>
            <a:fillRect/>
          </a:stretch>
        </p:blipFill>
        <p:spPr>
          <a:xfrm>
            <a:off x="381000" y="1524000"/>
            <a:ext cx="7810500" cy="4178300"/>
          </a:xfrm>
          <a:prstGeom prst="rect">
            <a:avLst/>
          </a:prstGeom>
        </p:spPr>
      </p:pic>
      <p:sp>
        <p:nvSpPr>
          <p:cNvPr id="4" name="TextBox 3"/>
          <p:cNvSpPr txBox="1"/>
          <p:nvPr/>
        </p:nvSpPr>
        <p:spPr>
          <a:xfrm>
            <a:off x="279400" y="5778500"/>
            <a:ext cx="7620000" cy="523220"/>
          </a:xfrm>
          <a:prstGeom prst="rect">
            <a:avLst/>
          </a:prstGeom>
          <a:noFill/>
        </p:spPr>
        <p:txBody>
          <a:bodyPr vert="horz" rtlCol="0">
            <a:spAutoFit/>
          </a:bodyPr>
          <a:lstStyle/>
          <a:p>
            <a:r>
              <a:rPr lang="en-US" sz="1400"/>
              <a:t>Analyze Charts The Columbian Exchange affected people around the world. What livestock were introduced to the Americas by the Columbian Exchange?</a:t>
            </a:r>
          </a:p>
        </p:txBody>
      </p:sp>
    </p:spTree>
    <p:extLst>
      <p:ext uri="{BB962C8B-B14F-4D97-AF65-F5344CB8AC3E}">
        <p14:creationId xmlns:p14="http://schemas.microsoft.com/office/powerpoint/2010/main" val="37300530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400" y="183075"/>
            <a:ext cx="8667652" cy="461665"/>
          </a:xfrm>
          <a:prstGeom prst="rect">
            <a:avLst/>
          </a:prstGeom>
          <a:noFill/>
        </p:spPr>
        <p:txBody>
          <a:bodyPr vert="horz" wrap="square" rtlCol="0">
            <a:spAutoFit/>
          </a:bodyPr>
          <a:lstStyle/>
          <a:p>
            <a:pPr algn="ctr"/>
            <a:r>
              <a:rPr lang="en-US" sz="2400" b="1" dirty="0">
                <a:solidFill>
                  <a:srgbClr val="0072BC"/>
                </a:solidFill>
              </a:rPr>
              <a:t>A Commercial Revolution</a:t>
            </a:r>
          </a:p>
        </p:txBody>
      </p:sp>
      <p:sp>
        <p:nvSpPr>
          <p:cNvPr id="3" name="TextBox 2"/>
          <p:cNvSpPr txBox="1"/>
          <p:nvPr/>
        </p:nvSpPr>
        <p:spPr>
          <a:xfrm>
            <a:off x="279400" y="638801"/>
            <a:ext cx="8667652" cy="6001643"/>
          </a:xfrm>
          <a:prstGeom prst="rect">
            <a:avLst/>
          </a:prstGeom>
          <a:noFill/>
        </p:spPr>
        <p:txBody>
          <a:bodyPr vert="horz" wrap="square" rtlCol="0">
            <a:spAutoFit/>
          </a:bodyPr>
          <a:lstStyle/>
          <a:p>
            <a:pPr algn="ctr"/>
            <a:r>
              <a:rPr lang="en-US" sz="2400" dirty="0"/>
              <a:t>The Price Revolution</a:t>
            </a:r>
          </a:p>
          <a:p>
            <a:pPr marL="342900" indent="-342900">
              <a:buFont typeface="Arial" panose="020B0604020202020204" pitchFamily="34" charset="0"/>
              <a:buChar char="•"/>
            </a:pPr>
            <a:r>
              <a:rPr lang="en-US" sz="2400" dirty="0"/>
              <a:t>By the 1500’s prices are beginning to rise in Europe. There is also more money in circulation. The rise in price linked to a sharp increase in money available is called inflation. This is the Price Revolution and it happens because of the amount of gold and silver entering from the America’s in the mid 1500’s </a:t>
            </a:r>
          </a:p>
          <a:p>
            <a:pPr algn="ctr"/>
            <a:r>
              <a:rPr lang="en-US" sz="2400" dirty="0"/>
              <a:t>Free Enterprise</a:t>
            </a:r>
          </a:p>
          <a:p>
            <a:pPr marL="342900" indent="-342900">
              <a:buFont typeface="Arial" panose="020B0604020202020204" pitchFamily="34" charset="0"/>
              <a:buChar char="•"/>
            </a:pPr>
            <a:r>
              <a:rPr lang="en-US" sz="2400" dirty="0"/>
              <a:t>Capitalism- the investment of money to make a profit</a:t>
            </a:r>
          </a:p>
          <a:p>
            <a:pPr marL="342900" indent="-342900">
              <a:buFont typeface="Arial" panose="020B0604020202020204" pitchFamily="34" charset="0"/>
              <a:buChar char="•"/>
            </a:pPr>
            <a:r>
              <a:rPr lang="en-US" sz="2400" dirty="0"/>
              <a:t>Capitalist economy most businesses are privately owned and economic decisions are based on supply and demand</a:t>
            </a:r>
          </a:p>
          <a:p>
            <a:pPr marL="342900" indent="-342900">
              <a:buFont typeface="Arial" panose="020B0604020202020204" pitchFamily="34" charset="0"/>
              <a:buChar char="•"/>
            </a:pPr>
            <a:r>
              <a:rPr lang="en-US" sz="2400" dirty="0"/>
              <a:t>This is going to start the Commercial Revolution</a:t>
            </a:r>
          </a:p>
          <a:p>
            <a:pPr marL="342900" indent="-342900">
              <a:buFont typeface="Arial" panose="020B0604020202020204" pitchFamily="34" charset="0"/>
              <a:buChar char="•"/>
            </a:pPr>
            <a:r>
              <a:rPr lang="en-US" sz="2400" dirty="0"/>
              <a:t>Entrepreneurs are going to start businesses, hire people, buy resources, push for laws to protect their investments, and take risks with their ventures. They will expand into overseas markets and take the risks involved. </a:t>
            </a:r>
          </a:p>
          <a:p>
            <a:pPr marL="342900" indent="-342900">
              <a:buFont typeface="Arial" panose="020B0604020202020204" pitchFamily="34" charset="0"/>
              <a:buChar char="•"/>
            </a:pPr>
            <a:r>
              <a:rPr lang="en-US" sz="2400" dirty="0"/>
              <a:t>Supply and demand will begin to control markets and prices</a:t>
            </a:r>
          </a:p>
        </p:txBody>
      </p:sp>
    </p:spTree>
    <p:extLst>
      <p:ext uri="{BB962C8B-B14F-4D97-AF65-F5344CB8AC3E}">
        <p14:creationId xmlns:p14="http://schemas.microsoft.com/office/powerpoint/2010/main" val="34494721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7196" y="189357"/>
            <a:ext cx="8597314" cy="461665"/>
          </a:xfrm>
          <a:prstGeom prst="rect">
            <a:avLst/>
          </a:prstGeom>
          <a:noFill/>
        </p:spPr>
        <p:txBody>
          <a:bodyPr vert="horz" wrap="square" rtlCol="0">
            <a:spAutoFit/>
          </a:bodyPr>
          <a:lstStyle/>
          <a:p>
            <a:pPr algn="ctr"/>
            <a:r>
              <a:rPr lang="en-US" sz="2400" b="1" dirty="0">
                <a:solidFill>
                  <a:srgbClr val="0072BC"/>
                </a:solidFill>
              </a:rPr>
              <a:t>A Commercial Revolution</a:t>
            </a:r>
          </a:p>
        </p:txBody>
      </p:sp>
      <p:sp>
        <p:nvSpPr>
          <p:cNvPr id="3" name="TextBox 2"/>
          <p:cNvSpPr txBox="1"/>
          <p:nvPr/>
        </p:nvSpPr>
        <p:spPr>
          <a:xfrm>
            <a:off x="279400" y="968131"/>
            <a:ext cx="8597314" cy="5632311"/>
          </a:xfrm>
          <a:prstGeom prst="rect">
            <a:avLst/>
          </a:prstGeom>
          <a:noFill/>
        </p:spPr>
        <p:txBody>
          <a:bodyPr vert="horz" wrap="square" rtlCol="0">
            <a:spAutoFit/>
          </a:bodyPr>
          <a:lstStyle/>
          <a:p>
            <a:pPr lvl="0" algn="ctr"/>
            <a:r>
              <a:rPr lang="en-US" sz="2400" dirty="0">
                <a:solidFill>
                  <a:prstClr val="black"/>
                </a:solidFill>
              </a:rPr>
              <a:t>New Business Methods</a:t>
            </a:r>
          </a:p>
          <a:p>
            <a:pPr marL="342900" lvl="0" indent="-342900">
              <a:buFont typeface="Arial" panose="020B0604020202020204" pitchFamily="34" charset="0"/>
              <a:buChar char="•"/>
            </a:pPr>
            <a:r>
              <a:rPr lang="en-US" sz="2400" dirty="0">
                <a:solidFill>
                  <a:prstClr val="black"/>
                </a:solidFill>
              </a:rPr>
              <a:t>European capitalist will learn from the Arabs methods of bookkeeping that will show them profits and losses from their business ventures</a:t>
            </a:r>
          </a:p>
          <a:p>
            <a:pPr marL="342900" lvl="0" indent="-342900">
              <a:buFont typeface="Arial" panose="020B0604020202020204" pitchFamily="34" charset="0"/>
              <a:buChar char="•"/>
            </a:pPr>
            <a:r>
              <a:rPr lang="en-US" sz="2400" dirty="0">
                <a:solidFill>
                  <a:prstClr val="black"/>
                </a:solidFill>
              </a:rPr>
              <a:t>The joint stock company will allow people to pool large amounts of money for an overseas trading voyage. If the voyage made a profit then the person took a percentage of the profit. If the venture failed investors only lost the money they put in</a:t>
            </a:r>
          </a:p>
          <a:p>
            <a:pPr lvl="0" algn="ctr"/>
            <a:r>
              <a:rPr lang="en-US" sz="2400" dirty="0">
                <a:solidFill>
                  <a:prstClr val="black"/>
                </a:solidFill>
              </a:rPr>
              <a:t>Entrepreneurs Bypass the Guilds</a:t>
            </a:r>
          </a:p>
          <a:p>
            <a:pPr marL="342900" lvl="0" indent="-342900">
              <a:buFont typeface="Arial" panose="020B0604020202020204" pitchFamily="34" charset="0"/>
              <a:buChar char="•"/>
            </a:pPr>
            <a:r>
              <a:rPr lang="en-US" sz="2400" dirty="0">
                <a:solidFill>
                  <a:prstClr val="black"/>
                </a:solidFill>
              </a:rPr>
              <a:t>The growing demand for goods will lead merchants to find ways to increase production. Guilds control the manufacture of goods. Guilds however had small scale enterprises not good for large markets</a:t>
            </a:r>
          </a:p>
          <a:p>
            <a:pPr marL="342900" lvl="0" indent="-342900">
              <a:buFont typeface="Arial" panose="020B0604020202020204" pitchFamily="34" charset="0"/>
              <a:buChar char="•"/>
            </a:pPr>
            <a:r>
              <a:rPr lang="en-US" sz="2400" dirty="0">
                <a:solidFill>
                  <a:prstClr val="black"/>
                </a:solidFill>
              </a:rPr>
              <a:t>This will force merchants to bypass guilds, and eventually leading to capitalist owned factories in the Industrial Revolution</a:t>
            </a:r>
          </a:p>
        </p:txBody>
      </p:sp>
    </p:spTree>
    <p:extLst>
      <p:ext uri="{BB962C8B-B14F-4D97-AF65-F5344CB8AC3E}">
        <p14:creationId xmlns:p14="http://schemas.microsoft.com/office/powerpoint/2010/main" val="36976206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400" y="635000"/>
            <a:ext cx="7620000" cy="461665"/>
          </a:xfrm>
          <a:prstGeom prst="rect">
            <a:avLst/>
          </a:prstGeom>
          <a:noFill/>
        </p:spPr>
        <p:txBody>
          <a:bodyPr vert="horz" rtlCol="0">
            <a:spAutoFit/>
          </a:bodyPr>
          <a:lstStyle/>
          <a:p>
            <a:r>
              <a:rPr lang="en-US" sz="2400" b="1">
                <a:solidFill>
                  <a:srgbClr val="0072BC"/>
                </a:solidFill>
              </a:rPr>
              <a:t>A Commercial Revolution</a:t>
            </a:r>
          </a:p>
        </p:txBody>
      </p:sp>
      <p:pic>
        <p:nvPicPr>
          <p:cNvPr id="3" name="Picture 2" descr="HSWH_SC_L06_A00257_FUL.png"/>
          <p:cNvPicPr>
            <a:picLocks/>
          </p:cNvPicPr>
          <p:nvPr/>
        </p:nvPicPr>
        <p:blipFill>
          <a:blip r:embed="rId2">
            <a:extLst>
              <a:ext uri="{28A0092B-C50C-407E-A947-70E740481C1C}">
                <a14:useLocalDpi xmlns:a14="http://schemas.microsoft.com/office/drawing/2010/main" val="0"/>
              </a:ext>
            </a:extLst>
          </a:blip>
          <a:stretch>
            <a:fillRect/>
          </a:stretch>
        </p:blipFill>
        <p:spPr>
          <a:xfrm>
            <a:off x="381000" y="1524000"/>
            <a:ext cx="8280400" cy="4178300"/>
          </a:xfrm>
          <a:prstGeom prst="rect">
            <a:avLst/>
          </a:prstGeom>
        </p:spPr>
      </p:pic>
      <p:sp>
        <p:nvSpPr>
          <p:cNvPr id="4" name="TextBox 3"/>
          <p:cNvSpPr txBox="1"/>
          <p:nvPr/>
        </p:nvSpPr>
        <p:spPr>
          <a:xfrm>
            <a:off x="279400" y="5778500"/>
            <a:ext cx="7620000" cy="523220"/>
          </a:xfrm>
          <a:prstGeom prst="rect">
            <a:avLst/>
          </a:prstGeom>
          <a:noFill/>
        </p:spPr>
        <p:txBody>
          <a:bodyPr vert="horz" rtlCol="0">
            <a:spAutoFit/>
          </a:bodyPr>
          <a:lstStyle/>
          <a:p>
            <a:r>
              <a:rPr lang="en-US" sz="1400"/>
              <a:t>Analyze Charts Tulipmania is an example of an inflationary price bubble. From an investment standpoint, which year was the worst to buy a tulip? Explain.</a:t>
            </a:r>
          </a:p>
        </p:txBody>
      </p:sp>
    </p:spTree>
    <p:extLst>
      <p:ext uri="{BB962C8B-B14F-4D97-AF65-F5344CB8AC3E}">
        <p14:creationId xmlns:p14="http://schemas.microsoft.com/office/powerpoint/2010/main" val="381777917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492</TotalTime>
  <Words>1072</Words>
  <Application>Microsoft Office PowerPoint</Application>
  <PresentationFormat>On-screen Show (4:3)</PresentationFormat>
  <Paragraphs>90</Paragraphs>
  <Slides>16</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16</vt:i4>
      </vt:variant>
    </vt:vector>
  </HeadingPairs>
  <TitlesOfParts>
    <vt:vector size="19"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Pearson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Paul Blankman</dc:creator>
  <cp:lastModifiedBy>Pilamunga, Charles D.</cp:lastModifiedBy>
  <cp:revision>14</cp:revision>
  <dcterms:created xsi:type="dcterms:W3CDTF">2014-12-05T18:56:59Z</dcterms:created>
  <dcterms:modified xsi:type="dcterms:W3CDTF">2018-04-06T18:20:06Z</dcterms:modified>
</cp:coreProperties>
</file>